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8" r:id="rId2"/>
    <p:sldId id="269" r:id="rId3"/>
    <p:sldId id="278" r:id="rId4"/>
    <p:sldId id="279" r:id="rId5"/>
    <p:sldId id="257" r:id="rId6"/>
    <p:sldId id="262" r:id="rId7"/>
    <p:sldId id="266" r:id="rId8"/>
    <p:sldId id="271" r:id="rId9"/>
    <p:sldId id="276" r:id="rId10"/>
    <p:sldId id="268" r:id="rId11"/>
    <p:sldId id="267" r:id="rId12"/>
    <p:sldId id="270" r:id="rId13"/>
    <p:sldId id="275" r:id="rId14"/>
    <p:sldId id="274" r:id="rId15"/>
    <p:sldId id="256" r:id="rId16"/>
    <p:sldId id="264" r:id="rId17"/>
    <p:sldId id="265" r:id="rId18"/>
    <p:sldId id="263" r:id="rId19"/>
    <p:sldId id="272" r:id="rId20"/>
    <p:sldId id="260" r:id="rId21"/>
    <p:sldId id="261" r:id="rId22"/>
    <p:sldId id="259" r:id="rId23"/>
    <p:sldId id="280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/>
    <p:restoredTop sz="85498" autoAdjust="0"/>
  </p:normalViewPr>
  <p:slideViewPr>
    <p:cSldViewPr>
      <p:cViewPr varScale="1">
        <p:scale>
          <a:sx n="108" d="100"/>
          <a:sy n="108" d="100"/>
        </p:scale>
        <p:origin x="174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28873-1E2F-5C41-BC37-EB3B19445C59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9F32A-87EB-2B4B-950D-8B8892041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7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9F32A-87EB-2B4B-950D-8B88920415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77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1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0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3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3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8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6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3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8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2F43C-4F7A-4875-BFA5-63655A5DC7A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41750-DD55-46E0-B341-EB2ACEAC8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5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8650" y="365125"/>
            <a:ext cx="2343150" cy="1710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MDA SERVICE CONTEST SUBMISSION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March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4269" y="2221755"/>
            <a:ext cx="2190750" cy="946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Lion Contact: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Betty Mills – bmills@lionsa16.com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9218" name="Picture 2" descr="C:\Users\Betty Mills\AppData\Local\Microsoft\Windows\INetCache\IE\VTI5YDZP\Canadian-Flag-2-by-Merlin2525[1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" r="4626" b="-1"/>
          <a:stretch/>
        </p:blipFill>
        <p:spPr bwMode="auto"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9A38AA3-6036-8846-BA71-E43D9E95C6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2" b="26727"/>
          <a:stretch/>
        </p:blipFill>
        <p:spPr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EFE591A-0504-CB4C-87BE-D698AF0F7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1341" b="2"/>
          <a:stretch/>
        </p:blipFill>
        <p:spPr bwMode="auto">
          <a:xfrm>
            <a:off x="377131" y="3429000"/>
            <a:ext cx="1569722" cy="228600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90357-D7EF-3B49-AD75-136EA2D29E1F}"/>
              </a:ext>
            </a:extLst>
          </p:cNvPr>
          <p:cNvSpPr txBox="1"/>
          <p:nvPr/>
        </p:nvSpPr>
        <p:spPr>
          <a:xfrm>
            <a:off x="1530771" y="5330482"/>
            <a:ext cx="2882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Veterans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Decoration Day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In Haliburton</a:t>
            </a:r>
          </a:p>
        </p:txBody>
      </p:sp>
    </p:spTree>
    <p:extLst>
      <p:ext uri="{BB962C8B-B14F-4D97-AF65-F5344CB8AC3E}">
        <p14:creationId xmlns:p14="http://schemas.microsoft.com/office/powerpoint/2010/main" val="3914558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" r="13816" b="8269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+mj-lt"/>
                <a:ea typeface="+mj-ea"/>
                <a:cs typeface="+mj-cs"/>
              </a:rPr>
              <a:t>High School Students preparing to travel to cemetery in 2019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53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5107"/>
            <a:ext cx="7839761" cy="62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855107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from the Independent Studies Class laying crosses</a:t>
            </a:r>
          </a:p>
        </p:txBody>
      </p:sp>
    </p:spTree>
    <p:extLst>
      <p:ext uri="{BB962C8B-B14F-4D97-AF65-F5344CB8AC3E}">
        <p14:creationId xmlns:p14="http://schemas.microsoft.com/office/powerpoint/2010/main" val="1757900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6" b="-3"/>
          <a:stretch/>
        </p:blipFill>
        <p:spPr>
          <a:xfrm>
            <a:off x="2667000" y="10"/>
            <a:ext cx="6477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+mj-lt"/>
                <a:ea typeface="+mj-ea"/>
                <a:cs typeface="+mj-cs"/>
              </a:rPr>
              <a:t>180 Crosses for the 180 graves researched and identified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CF2D3-9B5D-594A-A886-FC72AAA69C20}"/>
              </a:ext>
            </a:extLst>
          </p:cNvPr>
          <p:cNvSpPr txBox="1"/>
          <p:nvPr/>
        </p:nvSpPr>
        <p:spPr>
          <a:xfrm>
            <a:off x="958412" y="5296105"/>
            <a:ext cx="3914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crosses were handcrafted</a:t>
            </a:r>
          </a:p>
          <a:p>
            <a:r>
              <a:rPr lang="en-US" sz="2400" dirty="0"/>
              <a:t>by Legion Members.</a:t>
            </a:r>
          </a:p>
        </p:txBody>
      </p:sp>
    </p:spTree>
    <p:extLst>
      <p:ext uri="{BB962C8B-B14F-4D97-AF65-F5344CB8AC3E}">
        <p14:creationId xmlns:p14="http://schemas.microsoft.com/office/powerpoint/2010/main" val="374715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760" y="2614613"/>
            <a:ext cx="3875483" cy="359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Grids were created to help search for and identify the grave sites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r="13390"/>
          <a:stretch/>
        </p:blipFill>
        <p:spPr>
          <a:xfrm>
            <a:off x="4291152" y="1"/>
            <a:ext cx="4852848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78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5284694" cy="528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685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service in progress</a:t>
            </a:r>
          </a:p>
        </p:txBody>
      </p:sp>
    </p:spTree>
    <p:extLst>
      <p:ext uri="{BB962C8B-B14F-4D97-AF65-F5344CB8AC3E}">
        <p14:creationId xmlns:p14="http://schemas.microsoft.com/office/powerpoint/2010/main" val="83063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091" y="87480"/>
            <a:ext cx="3943352" cy="2427120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Modified</a:t>
            </a:r>
            <a:br>
              <a:rPr lang="en-US" dirty="0"/>
            </a:br>
            <a:r>
              <a:rPr lang="en-US" dirty="0"/>
              <a:t>Decoration Day in Haliburton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0861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1341" b="2"/>
          <a:stretch/>
        </p:blipFill>
        <p:spPr bwMode="auto">
          <a:xfrm>
            <a:off x="5462521" y="-76200"/>
            <a:ext cx="3871979" cy="563880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5090" y="3048011"/>
            <a:ext cx="39433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/>
              <a:t>In 2020 due to Covid restrictions: Students and pipes &amp; drums were unable to participate.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/>
              <a:t>Community participation is limited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/>
              <a:t>Haliburton Lions provided music, refreshments and additional manpower. It was important to keep this project alive and meaningful.</a:t>
            </a:r>
          </a:p>
        </p:txBody>
      </p:sp>
    </p:spTree>
    <p:extLst>
      <p:ext uri="{BB962C8B-B14F-4D97-AF65-F5344CB8AC3E}">
        <p14:creationId xmlns:p14="http://schemas.microsoft.com/office/powerpoint/2010/main" val="132365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1" r="1" b="25134"/>
          <a:stretch/>
        </p:blipFill>
        <p:spPr bwMode="auto">
          <a:xfrm>
            <a:off x="719403" y="364142"/>
            <a:ext cx="7777234" cy="38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72039" y="4883545"/>
            <a:ext cx="4624598" cy="1288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Colour</a:t>
            </a:r>
            <a:r>
              <a:rPr lang="en-US" sz="3200" dirty="0"/>
              <a:t> Party preparing to assemble and march in 2020.</a:t>
            </a:r>
          </a:p>
        </p:txBody>
      </p:sp>
    </p:spTree>
    <p:extLst>
      <p:ext uri="{BB962C8B-B14F-4D97-AF65-F5344CB8AC3E}">
        <p14:creationId xmlns:p14="http://schemas.microsoft.com/office/powerpoint/2010/main" val="28975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836" y="4559523"/>
            <a:ext cx="8176104" cy="123644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Colour</a:t>
            </a:r>
            <a:r>
              <a:rPr lang="en-US" sz="4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Party 2020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26132"/>
          <a:stretch/>
        </p:blipFill>
        <p:spPr bwMode="auto">
          <a:xfrm>
            <a:off x="20" y="1"/>
            <a:ext cx="9143979" cy="42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535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836" y="4559523"/>
            <a:ext cx="8176104" cy="123644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Local Newspaper Coverage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3"/>
          <a:stretch/>
        </p:blipFill>
        <p:spPr bwMode="auto">
          <a:xfrm>
            <a:off x="20" y="1"/>
            <a:ext cx="9143979" cy="42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342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7264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Lion Gord  Kidd provided music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11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B256B-4F23-FF4F-A8AC-F406EC7A17B6}"/>
              </a:ext>
            </a:extLst>
          </p:cNvPr>
          <p:cNvSpPr txBox="1"/>
          <p:nvPr/>
        </p:nvSpPr>
        <p:spPr>
          <a:xfrm>
            <a:off x="930278" y="164069"/>
            <a:ext cx="8021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</a:t>
            </a:r>
            <a:r>
              <a:rPr lang="en-US" i="1" dirty="0"/>
              <a:t>unique service project </a:t>
            </a:r>
            <a:r>
              <a:rPr lang="en-US" dirty="0"/>
              <a:t>is one</a:t>
            </a:r>
          </a:p>
          <a:p>
            <a:r>
              <a:rPr lang="en-US" dirty="0"/>
              <a:t> which any Lions Club can do in their community.</a:t>
            </a:r>
          </a:p>
          <a:p>
            <a:r>
              <a:rPr lang="en-US" dirty="0"/>
              <a:t>It would probably be better suited to smaller communities and the Haliburton Lions</a:t>
            </a:r>
          </a:p>
          <a:p>
            <a:r>
              <a:rPr lang="en-US" dirty="0"/>
              <a:t>are willing to share information and offer support.</a:t>
            </a:r>
          </a:p>
          <a:p>
            <a:r>
              <a:rPr lang="en-US" dirty="0"/>
              <a:t>This is also a project that once started can expand and can continue with adaptations depending on circumstances.</a:t>
            </a:r>
          </a:p>
          <a:p>
            <a:r>
              <a:rPr lang="en-US" dirty="0"/>
              <a:t>In this instance, Covid-19 threatened the project’s continuance but, with modifications, it carried on successfully. Thus, we have included photos from both years.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18417-310C-204D-A7E3-DC3304F9856E}"/>
              </a:ext>
            </a:extLst>
          </p:cNvPr>
          <p:cNvSpPr txBox="1"/>
          <p:nvPr/>
        </p:nvSpPr>
        <p:spPr>
          <a:xfrm>
            <a:off x="3868220" y="2993261"/>
            <a:ext cx="34434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Planning will require working with: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Cemetery Offices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Municipality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Local Royal Canadian Legion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Local Schools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Local Service Clubs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B612A-34AE-7444-88DF-4FD299542F5E}"/>
              </a:ext>
            </a:extLst>
          </p:cNvPr>
          <p:cNvSpPr txBox="1"/>
          <p:nvPr/>
        </p:nvSpPr>
        <p:spPr>
          <a:xfrm>
            <a:off x="5156033" y="5062476"/>
            <a:ext cx="3795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Success will be enhanced by: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Contacting local media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Partnering with other organizations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Involving youth</a:t>
            </a:r>
          </a:p>
        </p:txBody>
      </p:sp>
    </p:spTree>
    <p:extLst>
      <p:ext uri="{BB962C8B-B14F-4D97-AF65-F5344CB8AC3E}">
        <p14:creationId xmlns:p14="http://schemas.microsoft.com/office/powerpoint/2010/main" val="230306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760" y="2614613"/>
            <a:ext cx="3875483" cy="359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Haliburton Lions refreshment tent 2020.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All refreshments were served following safety protocols.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17894" b="-1"/>
          <a:stretch/>
        </p:blipFill>
        <p:spPr bwMode="auto">
          <a:xfrm>
            <a:off x="4291152" y="1"/>
            <a:ext cx="4852848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static.wixstatic.com/media/471fb2_e52dd5bc6fdc4f7b8deb239dd7183cc2~mv2.jpg/v1/fill/w_347,h_347,al_c,q_80,usm_0.66_1.00_0.01/471fb2_e52dd5bc6fdc4f7b8deb239dd7183cc2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6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393" y="5110423"/>
            <a:ext cx="8179546" cy="6715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>
                <a:latin typeface="+mj-lt"/>
                <a:ea typeface="+mj-ea"/>
                <a:cs typeface="+mj-cs"/>
              </a:rPr>
              <a:t>St. Anthony’s  - a rainbow to </a:t>
            </a:r>
            <a:r>
              <a:rPr lang="en-US" sz="3300" dirty="0" err="1">
                <a:latin typeface="+mj-lt"/>
                <a:ea typeface="+mj-ea"/>
                <a:cs typeface="+mj-cs"/>
              </a:rPr>
              <a:t>honour</a:t>
            </a:r>
            <a:r>
              <a:rPr lang="en-US" sz="3300" dirty="0">
                <a:latin typeface="+mj-lt"/>
                <a:ea typeface="+mj-ea"/>
                <a:cs typeface="+mj-cs"/>
              </a:rPr>
              <a:t> our vets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1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3421" y="640091"/>
            <a:ext cx="6137157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r="-3" b="6143"/>
          <a:stretch/>
        </p:blipFill>
        <p:spPr bwMode="auto">
          <a:xfrm>
            <a:off x="1627521" y="804672"/>
            <a:ext cx="5888958" cy="35546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11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87597"/>
            <a:ext cx="5715000" cy="535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30480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Two of our vets </a:t>
            </a:r>
            <a:r>
              <a:rPr lang="en-US" sz="3200" dirty="0" err="1"/>
              <a:t>honoured</a:t>
            </a:r>
            <a:r>
              <a:rPr lang="en-US" sz="3200" dirty="0"/>
              <a:t> with crosses</a:t>
            </a:r>
          </a:p>
        </p:txBody>
      </p:sp>
    </p:spTree>
    <p:extLst>
      <p:ext uri="{BB962C8B-B14F-4D97-AF65-F5344CB8AC3E}">
        <p14:creationId xmlns:p14="http://schemas.microsoft.com/office/powerpoint/2010/main" val="3608523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4AEB51-FA33-B346-B521-D13A17792AE6}"/>
              </a:ext>
            </a:extLst>
          </p:cNvPr>
          <p:cNvSpPr txBox="1"/>
          <p:nvPr/>
        </p:nvSpPr>
        <p:spPr>
          <a:xfrm>
            <a:off x="2819400" y="533400"/>
            <a:ext cx="3253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Going Forward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E81F4-C77E-9F48-B207-CD78604209C8}"/>
              </a:ext>
            </a:extLst>
          </p:cNvPr>
          <p:cNvSpPr txBox="1"/>
          <p:nvPr/>
        </p:nvSpPr>
        <p:spPr>
          <a:xfrm>
            <a:off x="304800" y="1676400"/>
            <a:ext cx="77338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Our goal is to have every grave marked with a headstone.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Research will identify such graves.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Permission to erect a headstone will be obtained.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Government Grants from Veterans Affairs are available </a:t>
            </a:r>
          </a:p>
          <a:p>
            <a:r>
              <a:rPr lang="en-US" sz="2400" dirty="0"/>
              <a:t>     to have this work done.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Partners will continue to offer ongoing financial support</a:t>
            </a:r>
          </a:p>
          <a:p>
            <a:r>
              <a:rPr lang="en-US" sz="2400" dirty="0"/>
              <a:t>     and manpower.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We will continue to include students as a bridge between </a:t>
            </a:r>
          </a:p>
          <a:p>
            <a:r>
              <a:rPr lang="en-US" sz="2400" dirty="0"/>
              <a:t>     proud past and hopeful future.</a:t>
            </a:r>
          </a:p>
        </p:txBody>
      </p:sp>
    </p:spTree>
    <p:extLst>
      <p:ext uri="{BB962C8B-B14F-4D97-AF65-F5344CB8AC3E}">
        <p14:creationId xmlns:p14="http://schemas.microsoft.com/office/powerpoint/2010/main" val="111259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8">
            <a:extLst>
              <a:ext uri="{FF2B5EF4-FFF2-40B4-BE49-F238E27FC236}">
                <a16:creationId xmlns:a16="http://schemas.microsoft.com/office/drawing/2014/main" id="{840C6A03-A965-473C-ADDE-B0F1C5C5C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21C61-CBDA-BB40-AEBC-D2C7EA5F2A95}"/>
              </a:ext>
            </a:extLst>
          </p:cNvPr>
          <p:cNvSpPr txBox="1"/>
          <p:nvPr/>
        </p:nvSpPr>
        <p:spPr>
          <a:xfrm>
            <a:off x="342900" y="1598246"/>
            <a:ext cx="3309314" cy="362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 the going down of the sun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in the morning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will remember them.</a:t>
            </a:r>
          </a:p>
        </p:txBody>
      </p:sp>
      <p:sp>
        <p:nvSpPr>
          <p:cNvPr id="39" name="!!plus graphic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4025" y="1267063"/>
            <a:ext cx="104278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0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5491" y="1598246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135D54D-F59B-ED40-98E7-B190D3056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r="13637" b="-1"/>
          <a:stretch/>
        </p:blipFill>
        <p:spPr>
          <a:xfrm>
            <a:off x="5969761" y="381000"/>
            <a:ext cx="2768542" cy="3170235"/>
          </a:xfrm>
          <a:prstGeom prst="rect">
            <a:avLst/>
          </a:prstGeom>
        </p:spPr>
      </p:pic>
      <p:sp>
        <p:nvSpPr>
          <p:cNvPr id="41" name="!!circle graphic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4600" y="1659316"/>
            <a:ext cx="95785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119D21E-2C38-874C-BA22-B76A4E658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91" y="4419600"/>
            <a:ext cx="2057395" cy="19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7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20C988C-FAAD-4B22-8BA7-6B5DEFD8D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555EA-E604-7D4D-99B1-A2186A38A8AD}"/>
              </a:ext>
            </a:extLst>
          </p:cNvPr>
          <p:cNvSpPr txBox="1"/>
          <p:nvPr/>
        </p:nvSpPr>
        <p:spPr>
          <a:xfrm>
            <a:off x="483852" y="609600"/>
            <a:ext cx="3670225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700" u="sng" dirty="0"/>
              <a:t>Service Project Goals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400" dirty="0"/>
              <a:t>To recognize Haliburton Veterans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400" dirty="0"/>
              <a:t>To establish an annual Decoration Day exclusively for veterans buried in Haliburton graveyards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400" dirty="0"/>
              <a:t>To involve future generations in this ongoing project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400" dirty="0"/>
              <a:t>To create partnerships for ongoing funding and support</a:t>
            </a: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4400" dirty="0"/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400" dirty="0"/>
              <a:t>To expand this annual Decoration Day to a wider audience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4476" y="2507215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32189" flipV="1">
            <a:off x="5078726" y="2452613"/>
            <a:ext cx="4592562" cy="344442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BB4BFFD-9D90-854E-82A1-E47AEA3A1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38" y="815090"/>
            <a:ext cx="1802917" cy="1708263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9218A03-4115-C345-8849-6FE984BF1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r="13637" b="-1"/>
          <a:stretch/>
        </p:blipFill>
        <p:spPr>
          <a:xfrm>
            <a:off x="6304444" y="3058329"/>
            <a:ext cx="2240393" cy="2565496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1222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40F0F-E921-B64E-A442-066B5E849669}"/>
              </a:ext>
            </a:extLst>
          </p:cNvPr>
          <p:cNvSpPr txBox="1"/>
          <p:nvPr/>
        </p:nvSpPr>
        <p:spPr>
          <a:xfrm>
            <a:off x="2057400" y="533400"/>
            <a:ext cx="573067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u="sng" dirty="0"/>
              <a:t>2019 - The Groundwork Is Begun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C9C81-C572-2C47-A012-DC9A9A3E7AC5}"/>
              </a:ext>
            </a:extLst>
          </p:cNvPr>
          <p:cNvSpPr txBox="1"/>
          <p:nvPr/>
        </p:nvSpPr>
        <p:spPr>
          <a:xfrm>
            <a:off x="377239" y="2494919"/>
            <a:ext cx="741978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Three partners contribute $1000 as a start up fund.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Research identifies over 150 veterans buried in the cemeteries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Research begins on the history of the veterans’ service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Every grave in the cemeteries is photographed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It is discovered that at least 12 veterans have no headstone </a:t>
            </a:r>
          </a:p>
          <a:p>
            <a:r>
              <a:rPr lang="en-US" dirty="0"/>
              <a:t>     at their grave site.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Municipality of Dysart et al grants an Order in Council </a:t>
            </a:r>
          </a:p>
          <a:p>
            <a:r>
              <a:rPr lang="en-US" dirty="0"/>
              <a:t>     to establish an annual Veterans Decoration Day on the third Monday</a:t>
            </a:r>
          </a:p>
          <a:p>
            <a:r>
              <a:rPr lang="en-US" dirty="0"/>
              <a:t>     in September. Monday supports student participation.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Independent Studies Class at the High School agrees to participate by </a:t>
            </a:r>
          </a:p>
          <a:p>
            <a:r>
              <a:rPr lang="en-US" dirty="0"/>
              <a:t>      researching individual veterans and helping to lay crosses</a:t>
            </a:r>
            <a:r>
              <a:rPr lang="en-US" sz="24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146F4B-8CA0-5244-AA75-1BB6C2A5F7E3}"/>
              </a:ext>
            </a:extLst>
          </p:cNvPr>
          <p:cNvSpPr/>
          <p:nvPr/>
        </p:nvSpPr>
        <p:spPr>
          <a:xfrm>
            <a:off x="350735" y="11181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2019,partnerships were formed with: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Royal Canadian Legion Branch 129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Haliburton Legion’s Ladies Auxiliary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Haliburton and District Lions Club</a:t>
            </a:r>
          </a:p>
        </p:txBody>
      </p:sp>
    </p:spTree>
    <p:extLst>
      <p:ext uri="{BB962C8B-B14F-4D97-AF65-F5344CB8AC3E}">
        <p14:creationId xmlns:p14="http://schemas.microsoft.com/office/powerpoint/2010/main" val="356499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7497" y="225939"/>
            <a:ext cx="4696894" cy="604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5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" y="5576887"/>
            <a:ext cx="8183880" cy="64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A banner is placed at each of the St. Anthony’s and Evergreen  cemeteries.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The banners are placed a week before the event and remain up for a week after.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6" r="1" b="21033"/>
          <a:stretch/>
        </p:blipFill>
        <p:spPr bwMode="auto">
          <a:xfrm>
            <a:off x="480060" y="640080"/>
            <a:ext cx="818388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5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t="9091" r="1216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9144000" cy="207732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3016" y="4337523"/>
            <a:ext cx="8188542" cy="132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+mj-lt"/>
                <a:ea typeface="+mj-ea"/>
                <a:cs typeface="+mj-cs"/>
              </a:rPr>
              <a:t>First year 2019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9141618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7DF9911-4A37-4096-BE25-0CCCFEC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3300" y="5711486"/>
            <a:ext cx="20574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26067"/>
            <a:ext cx="9141618" cy="0"/>
          </a:xfrm>
          <a:prstGeom prst="line">
            <a:avLst/>
          </a:prstGeom>
          <a:ln w="50800">
            <a:solidFill>
              <a:schemeClr val="bg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12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836" y="4559523"/>
            <a:ext cx="8176104" cy="123644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dirty="0">
                <a:latin typeface="+mj-lt"/>
                <a:ea typeface="+mj-ea"/>
                <a:cs typeface="+mj-cs"/>
              </a:rPr>
              <a:t>2019……..Haliburton Lions in attendance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6" b="22550"/>
          <a:stretch/>
        </p:blipFill>
        <p:spPr>
          <a:xfrm>
            <a:off x="20" y="1"/>
            <a:ext cx="9143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54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AFDB446-81D1-5940-906B-6CE3D1DEA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51" y="236301"/>
            <a:ext cx="6212849" cy="64221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460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4524</TotalTime>
  <Words>606</Words>
  <Application>Microsoft Office PowerPoint</Application>
  <PresentationFormat>On-screen Show (4:3)</PresentationFormat>
  <Paragraphs>86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Modified Decoration Day in Haliburton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Decoration Day</dc:title>
  <dc:creator>Windows User</dc:creator>
  <cp:lastModifiedBy>Linda Heeps</cp:lastModifiedBy>
  <cp:revision>51</cp:revision>
  <dcterms:created xsi:type="dcterms:W3CDTF">2021-03-16T19:07:36Z</dcterms:created>
  <dcterms:modified xsi:type="dcterms:W3CDTF">2021-03-24T19:26:45Z</dcterms:modified>
</cp:coreProperties>
</file>